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7" r:id="rId4"/>
    <p:sldId id="260" r:id="rId5"/>
    <p:sldId id="261" r:id="rId6"/>
    <p:sldId id="262" r:id="rId7"/>
    <p:sldId id="263" r:id="rId8"/>
    <p:sldId id="274" r:id="rId9"/>
    <p:sldId id="276" r:id="rId10"/>
    <p:sldId id="279" r:id="rId11"/>
    <p:sldId id="278" r:id="rId12"/>
    <p:sldId id="275" r:id="rId13"/>
    <p:sldId id="277" r:id="rId14"/>
    <p:sldId id="286" r:id="rId15"/>
    <p:sldId id="287" r:id="rId16"/>
    <p:sldId id="288" r:id="rId17"/>
    <p:sldId id="30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EA223E-F577-49B2-BAB4-5BE7D5305587}" type="datetimeFigureOut">
              <a:rPr lang="en-US" smtClean="0"/>
              <a:pPr/>
              <a:t>5/28/2017</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37C49F-8009-4FC5-BF92-D08FB9E6B7E0}"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
        <p:nvSpPr>
          <p:cNvPr id="20" name="TextBox 19"/>
          <p:cNvSpPr txBox="1"/>
          <p:nvPr userDrawn="1"/>
        </p:nvSpPr>
        <p:spPr>
          <a:xfrm rot="19572770">
            <a:off x="2195260" y="2967334"/>
            <a:ext cx="4114800" cy="923330"/>
          </a:xfrm>
          <a:prstGeom prst="rect">
            <a:avLst/>
          </a:prstGeom>
          <a:noFill/>
        </p:spPr>
        <p:txBody>
          <a:bodyPr wrap="square" rtlCol="0">
            <a:spAutoFit/>
          </a:bodyPr>
          <a:lstStyle/>
          <a:p>
            <a:pPr algn="ctr"/>
            <a:r>
              <a:rPr lang="en-US" b="1" dirty="0" smtClean="0">
                <a:solidFill>
                  <a:schemeClr val="accent1">
                    <a:lumMod val="75000"/>
                  </a:schemeClr>
                </a:solidFill>
              </a:rPr>
              <a:t>WELINGKAR</a:t>
            </a:r>
            <a:r>
              <a:rPr lang="en-US" b="1" baseline="0" dirty="0" smtClean="0">
                <a:solidFill>
                  <a:schemeClr val="accent1">
                    <a:lumMod val="75000"/>
                  </a:schemeClr>
                </a:solidFill>
              </a:rPr>
              <a:t> SAMPLE WELIKE PROJECT – DO NOT COPY CONTENTS</a:t>
            </a:r>
            <a:endParaRPr lang="en-GB" b="1" dirty="0">
              <a:solidFill>
                <a:schemeClr val="accent1">
                  <a:lumMod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A223E-F577-49B2-BAB4-5BE7D5305587}" type="datetimeFigureOut">
              <a:rPr lang="en-US" smtClean="0"/>
              <a:pPr/>
              <a:t>5/28/2017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7C49F-8009-4FC5-BF92-D08FB9E6B7E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337C49F-8009-4FC5-BF92-D08FB9E6B7E0}"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A223E-F577-49B2-BAB4-5BE7D5305587}" type="datetimeFigureOut">
              <a:rPr lang="en-US" smtClean="0"/>
              <a:pPr/>
              <a:t>5/28/2017</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EA223E-F577-49B2-BAB4-5BE7D5305587}" type="datetimeFigureOut">
              <a:rPr lang="en-US" smtClean="0"/>
              <a:pPr/>
              <a:t>5/28/2017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5337C49F-8009-4FC5-BF92-D08FB9E6B7E0}"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TextBox 6"/>
          <p:cNvSpPr txBox="1"/>
          <p:nvPr userDrawn="1"/>
        </p:nvSpPr>
        <p:spPr>
          <a:xfrm rot="19572770">
            <a:off x="2195260" y="2967334"/>
            <a:ext cx="4114800" cy="923330"/>
          </a:xfrm>
          <a:prstGeom prst="rect">
            <a:avLst/>
          </a:prstGeom>
          <a:noFill/>
        </p:spPr>
        <p:txBody>
          <a:bodyPr wrap="square" rtlCol="0">
            <a:spAutoFit/>
          </a:bodyPr>
          <a:lstStyle/>
          <a:p>
            <a:pPr algn="ctr"/>
            <a:r>
              <a:rPr lang="en-US" b="1" dirty="0" smtClean="0">
                <a:solidFill>
                  <a:schemeClr val="accent1">
                    <a:lumMod val="75000"/>
                  </a:schemeClr>
                </a:solidFill>
              </a:rPr>
              <a:t>WELINGKAR</a:t>
            </a:r>
            <a:r>
              <a:rPr lang="en-US" b="1" baseline="0" dirty="0" smtClean="0">
                <a:solidFill>
                  <a:schemeClr val="accent1">
                    <a:lumMod val="75000"/>
                  </a:schemeClr>
                </a:solidFill>
              </a:rPr>
              <a:t> SAMPLE WELIKE PROJECT – DO NOT COPY CONTENTS</a:t>
            </a:r>
            <a:endParaRPr lang="en-GB" b="1" dirty="0">
              <a:solidFill>
                <a:schemeClr val="accent1">
                  <a:lumMod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D9EA223E-F577-49B2-BAB4-5BE7D5305587}" type="datetimeFigureOut">
              <a:rPr lang="en-US" smtClean="0"/>
              <a:pPr/>
              <a:t>5/28/2017</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37C49F-8009-4FC5-BF92-D08FB9E6B7E0}"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9EA223E-F577-49B2-BAB4-5BE7D5305587}" type="datetimeFigureOut">
              <a:rPr lang="en-US" smtClean="0"/>
              <a:pPr/>
              <a:t>5/28/2017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37C49F-8009-4FC5-BF92-D08FB9E6B7E0}"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EA223E-F577-49B2-BAB4-5BE7D5305587}" type="datetimeFigureOut">
              <a:rPr lang="en-US" smtClean="0"/>
              <a:pPr/>
              <a:t>5/28/2017</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337C49F-8009-4FC5-BF92-D08FB9E6B7E0}"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EA223E-F577-49B2-BAB4-5BE7D5305587}" type="datetimeFigureOut">
              <a:rPr lang="en-US" smtClean="0"/>
              <a:pPr/>
              <a:t>5/28/2017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5337C49F-8009-4FC5-BF92-D08FB9E6B7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9EA223E-F577-49B2-BAB4-5BE7D5305587}" type="datetimeFigureOut">
              <a:rPr lang="en-US" smtClean="0"/>
              <a:pPr/>
              <a:t>5/28/2017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337C49F-8009-4FC5-BF92-D08FB9E6B7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337C49F-8009-4FC5-BF92-D08FB9E6B7E0}"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9EA223E-F577-49B2-BAB4-5BE7D5305587}" type="datetimeFigureOut">
              <a:rPr lang="en-US" smtClean="0"/>
              <a:pPr/>
              <a:t>5/28/2017</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337C49F-8009-4FC5-BF92-D08FB9E6B7E0}"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9EA223E-F577-49B2-BAB4-5BE7D5305587}" type="datetimeFigureOut">
              <a:rPr lang="en-US" smtClean="0"/>
              <a:pPr/>
              <a:t>5/28/2017</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EA223E-F577-49B2-BAB4-5BE7D5305587}" type="datetimeFigureOut">
              <a:rPr lang="en-US" smtClean="0"/>
              <a:pPr/>
              <a:t>5/28/2017</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337C49F-8009-4FC5-BF92-D08FB9E6B7E0}"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0" name="TextBox 19"/>
          <p:cNvSpPr txBox="1"/>
          <p:nvPr userDrawn="1"/>
        </p:nvSpPr>
        <p:spPr>
          <a:xfrm rot="19572770">
            <a:off x="2195260" y="2967334"/>
            <a:ext cx="41148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WELINGKAR</a:t>
            </a:r>
            <a:r>
              <a:rPr lang="en-US" b="1" cap="none" spc="0" baseline="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SAMPLE WELIKE PROJECT – DO NOT COPY CONTENTS</a:t>
            </a:r>
            <a:endParaRPr lang="en-GB"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elingkar.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819400"/>
          </a:xfrm>
        </p:spPr>
        <p:txBody>
          <a:bodyPr>
            <a:noAutofit/>
          </a:bodyPr>
          <a:lstStyle/>
          <a:p>
            <a:r>
              <a:rPr lang="en-US" sz="1800" dirty="0" smtClean="0"/>
              <a:t>BY</a:t>
            </a:r>
          </a:p>
          <a:p>
            <a:endParaRPr lang="en-US" sz="1800" dirty="0" smtClean="0"/>
          </a:p>
          <a:p>
            <a:r>
              <a:rPr lang="en-GB" sz="1800" dirty="0" smtClean="0"/>
              <a:t>KRUNAL WADEKAR</a:t>
            </a:r>
          </a:p>
          <a:p>
            <a:endParaRPr lang="en-US" sz="1800" dirty="0" smtClean="0"/>
          </a:p>
          <a:p>
            <a:r>
              <a:rPr lang="en-GB" sz="1800" dirty="0" smtClean="0"/>
              <a:t>HPGD/JL15/17xx</a:t>
            </a:r>
          </a:p>
          <a:p>
            <a:endParaRPr lang="en-US" sz="1800" dirty="0" smtClean="0"/>
          </a:p>
          <a:p>
            <a:endParaRPr lang="en-US" sz="1800" dirty="0" smtClean="0"/>
          </a:p>
          <a:p>
            <a:r>
              <a:rPr lang="en-US" sz="1800" b="0" dirty="0" smtClean="0">
                <a:solidFill>
                  <a:schemeClr val="tx1"/>
                </a:solidFill>
                <a:hlinkClick r:id="rId2"/>
              </a:rPr>
              <a:t>Prin. L. N. Welingkar Institute of Management Development &amp; Research</a:t>
            </a:r>
            <a:endParaRPr lang="en-US" sz="1800" b="0" dirty="0"/>
          </a:p>
        </p:txBody>
      </p:sp>
      <p:sp>
        <p:nvSpPr>
          <p:cNvPr id="2" name="Title 1"/>
          <p:cNvSpPr>
            <a:spLocks noGrp="1"/>
          </p:cNvSpPr>
          <p:nvPr>
            <p:ph type="ctrTitle"/>
          </p:nvPr>
        </p:nvSpPr>
        <p:spPr/>
        <p:txBody>
          <a:bodyPr/>
          <a:lstStyle/>
          <a:p>
            <a:r>
              <a:rPr lang="en-US" dirty="0" smtClean="0"/>
              <a:t>WE LIKE PRESENTATION</a:t>
            </a:r>
            <a:endParaRPr lang="en-GB" dirty="0"/>
          </a:p>
        </p:txBody>
      </p:sp>
      <p:sp>
        <p:nvSpPr>
          <p:cNvPr id="4" name="6-Point Star 3"/>
          <p:cNvSpPr/>
          <p:nvPr/>
        </p:nvSpPr>
        <p:spPr>
          <a:xfrm>
            <a:off x="6629400" y="3200400"/>
            <a:ext cx="2057400" cy="18288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Sample only</a:t>
            </a:r>
          </a:p>
          <a:p>
            <a:pPr algn="ctr"/>
            <a:r>
              <a:rPr lang="en-US" sz="1400" dirty="0" smtClean="0"/>
              <a:t>ACTUAL PPT CONTAINS 45-50  SLIDES</a:t>
            </a:r>
            <a:endParaRPr lang="en-GB"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b="1" dirty="0" smtClean="0"/>
              <a:t>Mr. </a:t>
            </a:r>
            <a:r>
              <a:rPr lang="en-GB" sz="2400" b="1" dirty="0" err="1" smtClean="0"/>
              <a:t>Paresh</a:t>
            </a:r>
            <a:r>
              <a:rPr lang="en-GB" sz="2400" b="1" dirty="0" smtClean="0"/>
              <a:t> </a:t>
            </a:r>
            <a:r>
              <a:rPr lang="en-GB" sz="2400" b="1" dirty="0" err="1" smtClean="0"/>
              <a:t>Chaudhry</a:t>
            </a:r>
            <a:r>
              <a:rPr lang="en-GB" sz="2400" b="1" dirty="0" smtClean="0"/>
              <a:t/>
            </a:r>
            <a:br>
              <a:rPr lang="en-GB" sz="2400" b="1" dirty="0" smtClean="0"/>
            </a:br>
            <a:r>
              <a:rPr lang="en-GB" sz="2400" b="1" dirty="0" smtClean="0"/>
              <a:t>CEO, Madison PR (2)</a:t>
            </a:r>
            <a:endParaRPr lang="en-GB" sz="2400" b="1" dirty="0"/>
          </a:p>
        </p:txBody>
      </p:sp>
      <p:sp>
        <p:nvSpPr>
          <p:cNvPr id="3" name="Content Placeholder 2"/>
          <p:cNvSpPr>
            <a:spLocks noGrp="1"/>
          </p:cNvSpPr>
          <p:nvPr>
            <p:ph sz="quarter" idx="1"/>
          </p:nvPr>
        </p:nvSpPr>
        <p:spPr/>
        <p:txBody>
          <a:bodyPr>
            <a:normAutofit fontScale="92500" lnSpcReduction="20000"/>
          </a:bodyPr>
          <a:lstStyle/>
          <a:p>
            <a:r>
              <a:rPr lang="en-US" dirty="0" smtClean="0"/>
              <a:t>A combined expertise of 25 years in marketing, brand management &amp; communications and reputation management spanning across multiple industries with blue chipped companies ( Ranbaxy, HUL,RIL). A complete hands-on experience across key global markets has helped set benchmarks in brand management in the global corporate communication functions. </a:t>
            </a:r>
          </a:p>
          <a:p>
            <a:r>
              <a:rPr lang="en-US" dirty="0" smtClean="0"/>
              <a:t>An understanding of the above has given me an edge in the overall strategic planning and execution and my involvement in launching international brands ,creating brand identity manuals, media policies and customized crisis communication guidelines. These have proved a ready reference for each organization I have been associated with.</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b="1" dirty="0" smtClean="0"/>
              <a:t>Mr. </a:t>
            </a:r>
            <a:r>
              <a:rPr lang="en-GB" sz="2400" b="1" dirty="0" err="1" smtClean="0"/>
              <a:t>Paresh</a:t>
            </a:r>
            <a:r>
              <a:rPr lang="en-GB" sz="2400" b="1" dirty="0" smtClean="0"/>
              <a:t> </a:t>
            </a:r>
            <a:r>
              <a:rPr lang="en-GB" sz="2400" b="1" dirty="0" err="1" smtClean="0"/>
              <a:t>Chaudhry</a:t>
            </a:r>
            <a:r>
              <a:rPr lang="en-GB" sz="2400" b="1" dirty="0" smtClean="0"/>
              <a:t/>
            </a:r>
            <a:br>
              <a:rPr lang="en-GB" sz="2400" b="1" dirty="0" smtClean="0"/>
            </a:br>
            <a:r>
              <a:rPr lang="en-GB" sz="2400" b="1" dirty="0" smtClean="0"/>
              <a:t>CEO, Madison PR (3)</a:t>
            </a:r>
            <a:endParaRPr lang="en-GB" sz="2400" b="1" dirty="0"/>
          </a:p>
        </p:txBody>
      </p:sp>
      <p:sp>
        <p:nvSpPr>
          <p:cNvPr id="3" name="Content Placeholder 2"/>
          <p:cNvSpPr>
            <a:spLocks noGrp="1"/>
          </p:cNvSpPr>
          <p:nvPr>
            <p:ph sz="quarter" idx="1"/>
          </p:nvPr>
        </p:nvSpPr>
        <p:spPr/>
        <p:txBody>
          <a:bodyPr/>
          <a:lstStyle/>
          <a:p>
            <a:r>
              <a:rPr lang="en-US" dirty="0" smtClean="0"/>
              <a:t>From building the Corporate  Brand of  Ranbaxy in N America, Europe &amp; India, to aligning regional communication country teams to bring alive “the transition to one Unilever brand" and driving the  Corporate name change from "HLL" to "HUL", to putting together systems &amp; processes for effective global (internal &amp; external) communications at RIL, </a:t>
            </a:r>
            <a:r>
              <a:rPr lang="en-US" dirty="0" err="1" smtClean="0"/>
              <a:t>Paresh</a:t>
            </a:r>
            <a:r>
              <a:rPr lang="en-US" dirty="0" smtClean="0"/>
              <a:t> has experience and expertise in all areas of Corporate Communications.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NEWS WIRE</a:t>
            </a:r>
            <a:endParaRPr lang="en-GB" b="1" dirty="0"/>
          </a:p>
        </p:txBody>
      </p:sp>
      <p:sp>
        <p:nvSpPr>
          <p:cNvPr id="4" name="Subtitle 3"/>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b="1" dirty="0" smtClean="0"/>
              <a:t>CAPITAL AND CAPITALIZATION 	</a:t>
            </a:r>
            <a:endParaRPr lang="en-GB" sz="2400" dirty="0"/>
          </a:p>
        </p:txBody>
      </p:sp>
      <p:sp>
        <p:nvSpPr>
          <p:cNvPr id="3" name="Content Placeholder 2"/>
          <p:cNvSpPr>
            <a:spLocks noGrp="1"/>
          </p:cNvSpPr>
          <p:nvPr>
            <p:ph sz="quarter" idx="1"/>
          </p:nvPr>
        </p:nvSpPr>
        <p:spPr/>
        <p:txBody>
          <a:bodyPr>
            <a:normAutofit fontScale="85000" lnSpcReduction="10000"/>
          </a:bodyPr>
          <a:lstStyle/>
          <a:p>
            <a:r>
              <a:rPr lang="en-GB" dirty="0" smtClean="0"/>
              <a:t>The term Capitalization is used only in relation to companies and not in respect of firms or sole-proprietorships.</a:t>
            </a:r>
          </a:p>
          <a:p>
            <a:r>
              <a:rPr lang="en-GB" dirty="0" smtClean="0"/>
              <a:t> It is distinct from share capital which refer only to the paid-up value of shares issued and definitely excludes bonds and other forms of borrowings. Similarly, it should be distinguished form ‘capital’. The term capital refers to the total investment of a company in money, tangible assets like goodwill. It is in a way the total wealth of a company. When used in the sense of net capital, it indicates the excess of total assets over liabilities. Here, then, it includes “the gains or profits from the use and investment of the capital that has not been distributed to the stockholders” and excludes losses that have resulted from the use of capital.</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b="1" dirty="0" smtClean="0"/>
              <a:t>CAPITAL AND CAPITALIZATION 	</a:t>
            </a:r>
            <a:endParaRPr lang="en-GB" sz="2400" dirty="0"/>
          </a:p>
        </p:txBody>
      </p:sp>
      <p:sp>
        <p:nvSpPr>
          <p:cNvPr id="3" name="Content Placeholder 2"/>
          <p:cNvSpPr>
            <a:spLocks noGrp="1"/>
          </p:cNvSpPr>
          <p:nvPr>
            <p:ph sz="quarter" idx="1"/>
          </p:nvPr>
        </p:nvSpPr>
        <p:spPr/>
        <p:txBody>
          <a:bodyPr>
            <a:normAutofit/>
          </a:bodyPr>
          <a:lstStyle/>
          <a:p>
            <a:r>
              <a:rPr lang="en-GB" dirty="0" smtClean="0"/>
              <a:t>Capitalization, on the other hand, refers only to the par value (i.e., face value indicated on the security itself) of the long-term securities (shares and debentures) plus by any reserves which are meant to be used for meting long-term and permanent needs of a company. Thus ‘capital’ includes all the loans and reserves of the concern but ‘Capitalization’ includes only </a:t>
            </a:r>
            <a:r>
              <a:rPr lang="en-GB" dirty="0" err="1" smtClean="0"/>
              <a:t>longterm</a:t>
            </a:r>
            <a:r>
              <a:rPr lang="en-GB" dirty="0" smtClean="0"/>
              <a:t> loans and retained profits besides the capital.</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UNDER-CAPITALIZATION</a:t>
            </a:r>
            <a:endParaRPr lang="en-GB" dirty="0"/>
          </a:p>
        </p:txBody>
      </p:sp>
      <p:sp>
        <p:nvSpPr>
          <p:cNvPr id="3" name="Content Placeholder 2"/>
          <p:cNvSpPr>
            <a:spLocks noGrp="1"/>
          </p:cNvSpPr>
          <p:nvPr>
            <p:ph sz="quarter" idx="1"/>
          </p:nvPr>
        </p:nvSpPr>
        <p:spPr/>
        <p:txBody>
          <a:bodyPr>
            <a:normAutofit lnSpcReduction="10000"/>
          </a:bodyPr>
          <a:lstStyle/>
          <a:p>
            <a:pPr>
              <a:buNone/>
            </a:pPr>
            <a:r>
              <a:rPr lang="en-GB" dirty="0" smtClean="0"/>
              <a:t>Remedies of under-capitalisation</a:t>
            </a:r>
          </a:p>
          <a:p>
            <a:r>
              <a:rPr lang="en-GB" dirty="0" smtClean="0"/>
              <a:t>If it is desired to remedy under-capitalization, it can be done relatively more easily than in the case of over-capitalization.</a:t>
            </a:r>
          </a:p>
          <a:p>
            <a:r>
              <a:rPr lang="en-GB" dirty="0" smtClean="0"/>
              <a:t>The possible corrections for under-capitalisation may be outlined as under:</a:t>
            </a:r>
          </a:p>
          <a:p>
            <a:r>
              <a:rPr lang="en-GB" dirty="0" smtClean="0"/>
              <a:t>(i) </a:t>
            </a:r>
            <a:r>
              <a:rPr lang="en-GB" dirty="0" err="1" smtClean="0"/>
              <a:t>Spliting</a:t>
            </a:r>
            <a:r>
              <a:rPr lang="en-GB" dirty="0" smtClean="0"/>
              <a:t>-up of shares: The effect of this measure will be more apparent than real because the overall rate of earnings in this case will remain the same though the dividend per share will now b e a smaller amount.</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GB" dirty="0" smtClean="0"/>
              <a:t>(ii) Increase in par value of shares. The values of assets, under this scheme, may be revised upwards and the existing shareholders may be given new shares carrying higher par (face) value. In this way, the rate of earnings will decline though the amount of dividend per share may not be affected. As a further step, the com pay may offer the shareholders a share split-up and an increase in par-value.</a:t>
            </a:r>
          </a:p>
          <a:p>
            <a:r>
              <a:rPr lang="en-GB" dirty="0" smtClean="0"/>
              <a:t> (iii) Issue of bonus shares. The most widely used and effective remedy for under capitalisation is the conversion of reserves into shares. This will affect both dividend per share and the over-all rate of earnings.</a:t>
            </a:r>
          </a:p>
          <a:p>
            <a:endParaRPr lang="en-GB" dirty="0"/>
          </a:p>
        </p:txBody>
      </p:sp>
      <p:sp>
        <p:nvSpPr>
          <p:cNvPr id="4" name="Title 1"/>
          <p:cNvSpPr>
            <a:spLocks noGrp="1"/>
          </p:cNvSpPr>
          <p:nvPr>
            <p:ph type="title"/>
          </p:nvPr>
        </p:nvSpPr>
        <p:spPr/>
        <p:txBody>
          <a:bodyPr/>
          <a:lstStyle/>
          <a:p>
            <a:r>
              <a:rPr lang="en-GB" b="1" dirty="0" smtClean="0"/>
              <a:t>UNDER-CAPITALIZATION</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9524"/>
            <a:ext cx="8534400" cy="758952"/>
          </a:xfrm>
        </p:spPr>
        <p:txBody>
          <a:bodyPr/>
          <a:lstStyle/>
          <a:p>
            <a:r>
              <a:rPr lang="en-US" dirty="0" smtClean="0"/>
              <a:t>THANK YOU</a:t>
            </a:r>
            <a:endParaRPr lang="en-GB" dirty="0"/>
          </a:p>
        </p:txBody>
      </p:sp>
      <p:sp>
        <p:nvSpPr>
          <p:cNvPr id="3" name="Content Placeholder 2"/>
          <p:cNvSpPr>
            <a:spLocks noGrp="1"/>
          </p:cNvSpPr>
          <p:nvPr>
            <p:ph sz="quarter" idx="1"/>
          </p:nvPr>
        </p:nvSpPr>
        <p:spPr/>
        <p:txBody>
          <a:bodyPr/>
          <a:lstStyle/>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WE TUBE</a:t>
            </a:r>
            <a:endParaRPr lang="en-GB" b="1" dirty="0"/>
          </a:p>
        </p:txBody>
      </p:sp>
      <p:sp>
        <p:nvSpPr>
          <p:cNvPr id="4" name="Subtitle 3"/>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pPr algn="l"/>
            <a:r>
              <a:rPr lang="en-GB" sz="2800" b="1" dirty="0" smtClean="0"/>
              <a:t>Screening Employees - The need of the hour </a:t>
            </a:r>
            <a:r>
              <a:rPr lang="en-GB" sz="2800" dirty="0" smtClean="0"/>
              <a:t>- Prof. Priya Nair (1)</a:t>
            </a:r>
            <a:endParaRPr lang="en-GB" sz="2800" dirty="0"/>
          </a:p>
        </p:txBody>
      </p:sp>
      <p:sp>
        <p:nvSpPr>
          <p:cNvPr id="3" name="Content Placeholder 2"/>
          <p:cNvSpPr>
            <a:spLocks noGrp="1"/>
          </p:cNvSpPr>
          <p:nvPr>
            <p:ph sz="quarter" idx="1"/>
          </p:nvPr>
        </p:nvSpPr>
        <p:spPr/>
        <p:txBody>
          <a:bodyPr/>
          <a:lstStyle/>
          <a:p>
            <a:r>
              <a:rPr lang="en-US" dirty="0" smtClean="0"/>
              <a:t>Pre-employment screening is the foundation of good personnel security. It seeks to verify the credentials of those you are seeking to grant access to your sites and information, and to check that they meet preconditions of employment</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pPr algn="l"/>
            <a:r>
              <a:rPr lang="en-GB" sz="2800" b="1" dirty="0" smtClean="0"/>
              <a:t>Screening Employees - The need of the hour </a:t>
            </a:r>
            <a:r>
              <a:rPr lang="en-GB" sz="2800" dirty="0" smtClean="0"/>
              <a:t>- Prof. Priya Nair (2)</a:t>
            </a:r>
            <a:endParaRPr lang="en-GB" sz="2800" dirty="0"/>
          </a:p>
        </p:txBody>
      </p:sp>
      <p:sp>
        <p:nvSpPr>
          <p:cNvPr id="3" name="Content Placeholder 2"/>
          <p:cNvSpPr>
            <a:spLocks noGrp="1"/>
          </p:cNvSpPr>
          <p:nvPr>
            <p:ph sz="quarter" idx="1"/>
          </p:nvPr>
        </p:nvSpPr>
        <p:spPr/>
        <p:txBody>
          <a:bodyPr/>
          <a:lstStyle/>
          <a:p>
            <a:r>
              <a:rPr lang="en-US" dirty="0" smtClean="0"/>
              <a:t>Pre-employment screening can be used to confirm an applicant’s identity, nationality and immigration status, and to verify their declared skills and employment history. It may also raise concerns about the integrity and reliability of an applicant, for example:</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pPr algn="l"/>
            <a:r>
              <a:rPr lang="en-GB" sz="2800" b="1" dirty="0" smtClean="0"/>
              <a:t>Screening Employees - The need of the hour </a:t>
            </a:r>
            <a:r>
              <a:rPr lang="en-GB" sz="2800" dirty="0" smtClean="0"/>
              <a:t>- Prof. Priya Nair (3)</a:t>
            </a:r>
            <a:endParaRPr lang="en-GB" sz="2800" dirty="0"/>
          </a:p>
        </p:txBody>
      </p:sp>
      <p:sp>
        <p:nvSpPr>
          <p:cNvPr id="3" name="Content Placeholder 2"/>
          <p:cNvSpPr>
            <a:spLocks noGrp="1"/>
          </p:cNvSpPr>
          <p:nvPr>
            <p:ph sz="quarter" idx="1"/>
          </p:nvPr>
        </p:nvSpPr>
        <p:spPr/>
        <p:txBody>
          <a:bodyPr>
            <a:normAutofit fontScale="85000" lnSpcReduction="10000"/>
          </a:bodyPr>
          <a:lstStyle/>
          <a:p>
            <a:r>
              <a:rPr lang="en-US" dirty="0" smtClean="0"/>
              <a:t>involvement in illegal activities;</a:t>
            </a:r>
          </a:p>
          <a:p>
            <a:r>
              <a:rPr lang="en-US" dirty="0" smtClean="0"/>
              <a:t>unspent criminal convictions relevant to the role, particularly if not volunteered by the applicant and only revealed by other checks;</a:t>
            </a:r>
          </a:p>
          <a:p>
            <a:r>
              <a:rPr lang="en-US" dirty="0" smtClean="0"/>
              <a:t>false or unsubstantiated claims on the CV or application form;</a:t>
            </a:r>
          </a:p>
          <a:p>
            <a:r>
              <a:rPr lang="en-US" dirty="0" smtClean="0"/>
              <a:t>unsubstantiated qualifications;</a:t>
            </a:r>
          </a:p>
          <a:p>
            <a:r>
              <a:rPr lang="en-US" dirty="0" smtClean="0"/>
              <a:t>unexplained gaps in employment history;</a:t>
            </a:r>
          </a:p>
          <a:p>
            <a:r>
              <a:rPr lang="en-US" dirty="0" smtClean="0"/>
              <a:t>adverse references;</a:t>
            </a:r>
          </a:p>
          <a:p>
            <a:r>
              <a:rPr lang="en-US" dirty="0" smtClean="0"/>
              <a:t>questionable documentation e.g. lack of supporting paperwork or concern that documents are not genuine; or</a:t>
            </a:r>
          </a:p>
          <a:p>
            <a:r>
              <a:rPr lang="en-US" dirty="0" smtClean="0"/>
              <a:t>evasiveness or unwillingness to provide information on the part of the candidate.</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GB" sz="2800" b="1" dirty="0" smtClean="0"/>
              <a:t>Competency Frameworks</a:t>
            </a:r>
            <a:r>
              <a:rPr lang="en-GB" sz="2800" dirty="0" smtClean="0"/>
              <a:t/>
            </a:r>
            <a:br>
              <a:rPr lang="en-GB" sz="2800" dirty="0" smtClean="0"/>
            </a:br>
            <a:r>
              <a:rPr lang="en-GB" sz="2800" dirty="0" smtClean="0"/>
              <a:t>Prof. </a:t>
            </a:r>
            <a:r>
              <a:rPr lang="en-GB" sz="2800" dirty="0" err="1" smtClean="0"/>
              <a:t>Mansi</a:t>
            </a:r>
            <a:r>
              <a:rPr lang="en-GB" sz="2800" dirty="0" smtClean="0"/>
              <a:t> </a:t>
            </a:r>
            <a:r>
              <a:rPr lang="en-GB" sz="2800" dirty="0" err="1" smtClean="0"/>
              <a:t>Bhardwaj</a:t>
            </a:r>
            <a:r>
              <a:rPr lang="en-GB" sz="2800" dirty="0" smtClean="0"/>
              <a:t> (1)</a:t>
            </a:r>
            <a:endParaRPr lang="en-GB" sz="2800" dirty="0"/>
          </a:p>
        </p:txBody>
      </p:sp>
      <p:sp>
        <p:nvSpPr>
          <p:cNvPr id="3" name="Content Placeholder 2"/>
          <p:cNvSpPr>
            <a:spLocks noGrp="1"/>
          </p:cNvSpPr>
          <p:nvPr>
            <p:ph sz="quarter" idx="1"/>
          </p:nvPr>
        </p:nvSpPr>
        <p:spPr/>
        <p:txBody>
          <a:bodyPr/>
          <a:lstStyle/>
          <a:p>
            <a:r>
              <a:rPr lang="en-US" dirty="0" smtClean="0"/>
              <a:t>The question is: How do you define the skills, behaviors, and attitudes that workers need to perform their roles effectively? How do you know they're qualified for the job? In other words, how do you know what to measure? </a:t>
            </a:r>
          </a:p>
          <a:p>
            <a:r>
              <a:rPr lang="en-US" dirty="0" smtClean="0"/>
              <a:t>Some people think formal education is a reliable measure. Others believe more in on-the-job training, and years of experience. Still others might argue that personal characteristics hold the key to effective work behavior.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r>
              <a:rPr lang="en-GB" sz="2800" b="1" dirty="0" smtClean="0"/>
              <a:t>Competency Frameworks</a:t>
            </a:r>
            <a:r>
              <a:rPr lang="en-GB" sz="2800" dirty="0" smtClean="0"/>
              <a:t/>
            </a:r>
            <a:br>
              <a:rPr lang="en-GB" sz="2800" dirty="0" smtClean="0"/>
            </a:br>
            <a:r>
              <a:rPr lang="en-GB" sz="2800" dirty="0" smtClean="0"/>
              <a:t>Prof. </a:t>
            </a:r>
            <a:r>
              <a:rPr lang="en-GB" sz="2800" dirty="0" err="1" smtClean="0"/>
              <a:t>Mansi</a:t>
            </a:r>
            <a:r>
              <a:rPr lang="en-GB" sz="2800" dirty="0" smtClean="0"/>
              <a:t> </a:t>
            </a:r>
            <a:r>
              <a:rPr lang="en-GB" sz="2800" dirty="0" err="1" smtClean="0"/>
              <a:t>Bhardwaj</a:t>
            </a:r>
            <a:r>
              <a:rPr lang="en-GB" sz="2800" dirty="0" smtClean="0"/>
              <a:t> (2)</a:t>
            </a:r>
            <a:endParaRPr lang="en-GB" sz="2800" dirty="0"/>
          </a:p>
        </p:txBody>
      </p:sp>
      <p:sp>
        <p:nvSpPr>
          <p:cNvPr id="3" name="Content Placeholder 2"/>
          <p:cNvSpPr>
            <a:spLocks noGrp="1"/>
          </p:cNvSpPr>
          <p:nvPr>
            <p:ph sz="quarter" idx="1"/>
          </p:nvPr>
        </p:nvSpPr>
        <p:spPr/>
        <p:txBody>
          <a:bodyPr/>
          <a:lstStyle/>
          <a:p>
            <a:r>
              <a:rPr lang="en-US" dirty="0" smtClean="0"/>
              <a:t>All of these are important, but none seems sufficient to describe an ideal set of behaviors and traits needed for any particular role. Nor do they guarantee that individuals will perform to the standards and levels required by the organization.</a:t>
            </a:r>
          </a:p>
          <a:p>
            <a:r>
              <a:rPr lang="en-US" dirty="0" smtClean="0"/>
              <a:t>A more complete way of approaching this is to link individual performance to the goals of the business.</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WE LOUNGE</a:t>
            </a:r>
            <a:endParaRPr lang="en-GB" b="1" dirty="0"/>
          </a:p>
        </p:txBody>
      </p:sp>
      <p:sp>
        <p:nvSpPr>
          <p:cNvPr id="4" name="Subtitle 3"/>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400" b="1" dirty="0" smtClean="0"/>
              <a:t>Mr. </a:t>
            </a:r>
            <a:r>
              <a:rPr lang="en-GB" sz="2400" b="1" dirty="0" err="1" smtClean="0"/>
              <a:t>Paresh</a:t>
            </a:r>
            <a:r>
              <a:rPr lang="en-GB" sz="2400" b="1" dirty="0" smtClean="0"/>
              <a:t> </a:t>
            </a:r>
            <a:r>
              <a:rPr lang="en-GB" sz="2400" b="1" dirty="0" err="1" smtClean="0"/>
              <a:t>Chaudhry</a:t>
            </a:r>
            <a:r>
              <a:rPr lang="en-GB" sz="2400" b="1" dirty="0" smtClean="0"/>
              <a:t/>
            </a:r>
            <a:br>
              <a:rPr lang="en-GB" sz="2400" b="1" dirty="0" smtClean="0"/>
            </a:br>
            <a:r>
              <a:rPr lang="en-GB" sz="2400" b="1" dirty="0" smtClean="0"/>
              <a:t>CEO, Madison PR (1)</a:t>
            </a:r>
            <a:endParaRPr lang="en-GB" sz="2400" b="1" dirty="0"/>
          </a:p>
        </p:txBody>
      </p:sp>
      <p:sp>
        <p:nvSpPr>
          <p:cNvPr id="3" name="Content Placeholder 2"/>
          <p:cNvSpPr>
            <a:spLocks noGrp="1"/>
          </p:cNvSpPr>
          <p:nvPr>
            <p:ph sz="quarter" idx="1"/>
          </p:nvPr>
        </p:nvSpPr>
        <p:spPr/>
        <p:txBody>
          <a:bodyPr>
            <a:normAutofit lnSpcReduction="10000"/>
          </a:bodyPr>
          <a:lstStyle/>
          <a:p>
            <a:r>
              <a:rPr lang="en-US" dirty="0" err="1" smtClean="0"/>
              <a:t>Paresh</a:t>
            </a:r>
            <a:r>
              <a:rPr lang="en-US" dirty="0" smtClean="0"/>
              <a:t> has over 24 years of Brand Communication &amp; Reputation Management experience across  Industries &amp; key global markets. He has been a business communication professional with Reliance Industries, Hindustan Unilever, Smith Kline Beecham , Ranbaxy  &amp;  </a:t>
            </a:r>
            <a:r>
              <a:rPr lang="en-US" dirty="0" err="1" smtClean="0"/>
              <a:t>Wockhardt</a:t>
            </a:r>
            <a:r>
              <a:rPr lang="en-US" dirty="0" smtClean="0"/>
              <a:t>. </a:t>
            </a:r>
            <a:r>
              <a:rPr lang="en-US" dirty="0" err="1" smtClean="0"/>
              <a:t>Paresh's</a:t>
            </a:r>
            <a:r>
              <a:rPr lang="en-US" dirty="0" smtClean="0"/>
              <a:t> last assignment was as  Group President -Corporate Communications, Reliance Industries, reporting to  Mr.  </a:t>
            </a:r>
            <a:r>
              <a:rPr lang="en-US" dirty="0" err="1" smtClean="0"/>
              <a:t>Mukesh</a:t>
            </a:r>
            <a:r>
              <a:rPr lang="en-US" dirty="0" smtClean="0"/>
              <a:t> </a:t>
            </a:r>
            <a:r>
              <a:rPr lang="en-US" dirty="0" err="1" smtClean="0"/>
              <a:t>Ambani</a:t>
            </a:r>
            <a:r>
              <a:rPr lang="en-US" dirty="0" smtClean="0"/>
              <a:t>.  Prior to Reliance, he was Head of Communications at HUL &amp; Communications Leader, Unilever South Asia.  </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84</TotalTime>
  <Words>798</Words>
  <Application>Microsoft Office PowerPoint</Application>
  <PresentationFormat>On-screen Show (4:3)</PresentationFormat>
  <Paragraphs>54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WE LIKE PRESENTATION</vt:lpstr>
      <vt:lpstr>WE TUBE</vt:lpstr>
      <vt:lpstr>Screening Employees - The need of the hour - Prof. Priya Nair (1)</vt:lpstr>
      <vt:lpstr>Screening Employees - The need of the hour - Prof. Priya Nair (2)</vt:lpstr>
      <vt:lpstr>Screening Employees - The need of the hour - Prof. Priya Nair (3)</vt:lpstr>
      <vt:lpstr>Competency Frameworks Prof. Mansi Bhardwaj (1)</vt:lpstr>
      <vt:lpstr>Competency Frameworks Prof. Mansi Bhardwaj (2)</vt:lpstr>
      <vt:lpstr>WE LOUNGE</vt:lpstr>
      <vt:lpstr>Mr. Paresh Chaudhry CEO, Madison PR (1)</vt:lpstr>
      <vt:lpstr>Mr. Paresh Chaudhry CEO, Madison PR (2)</vt:lpstr>
      <vt:lpstr>Mr. Paresh Chaudhry CEO, Madison PR (3)</vt:lpstr>
      <vt:lpstr>NEWS WIRE</vt:lpstr>
      <vt:lpstr>CAPITAL AND CAPITALIZATION  </vt:lpstr>
      <vt:lpstr>CAPITAL AND CAPITALIZATION  </vt:lpstr>
      <vt:lpstr>UNDER-CAPITALIZATION</vt:lpstr>
      <vt:lpstr>UNDER-CAPITALIZATION</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LIKE PRESENTATION</dc:title>
  <cp:lastModifiedBy>Project</cp:lastModifiedBy>
  <cp:revision>20</cp:revision>
  <dcterms:created xsi:type="dcterms:W3CDTF">2016-06-30T06:52:46Z</dcterms:created>
  <dcterms:modified xsi:type="dcterms:W3CDTF">2017-05-28T05:53:42Z</dcterms:modified>
</cp:coreProperties>
</file>